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4"/>
  </p:notesMasterIdLst>
  <p:sldIdLst>
    <p:sldId id="257" r:id="rId2"/>
    <p:sldId id="270" r:id="rId3"/>
    <p:sldId id="259" r:id="rId4"/>
    <p:sldId id="271" r:id="rId5"/>
    <p:sldId id="262" r:id="rId6"/>
    <p:sldId id="290" r:id="rId7"/>
    <p:sldId id="284" r:id="rId8"/>
    <p:sldId id="282" r:id="rId9"/>
    <p:sldId id="285" r:id="rId10"/>
    <p:sldId id="283" r:id="rId11"/>
    <p:sldId id="269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96F79-2377-4254-A965-E8C38037E81D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3E210-E23C-484B-BCDE-06C96A2A4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20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8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8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487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610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010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15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912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927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26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8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6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4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6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81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7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8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43BF2-FDF7-423F-B90C-908AE434F4D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6D74F-4F9F-4CAD-B8AD-D8AB09297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52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7.xml"/><Relationship Id="rId7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76" y="2851778"/>
            <a:ext cx="1212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ТВОЕ БУДУЩЕЕ - ЭТО ОПРЕДЕЛЯЕШЬ ТЫ САМ!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2902" y="6211669"/>
            <a:ext cx="453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Витебск, 2023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59791" y="3738511"/>
            <a:ext cx="3603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Дубина Людмила Анатольевна, </a:t>
            </a:r>
          </a:p>
          <a:p>
            <a:pPr algn="ctr"/>
            <a:r>
              <a:rPr lang="ru-RU" dirty="0" smtClean="0"/>
              <a:t>педагог-организатор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25297" y="6044085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Оглавление</a:t>
            </a:r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97" y="3563814"/>
            <a:ext cx="3585411" cy="3418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40" y="0"/>
            <a:ext cx="3603290" cy="343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30" y="3563814"/>
            <a:ext cx="3585412" cy="3418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97" y="0"/>
            <a:ext cx="3592400" cy="3424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9725297" y="5346662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8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6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829911" y="6036336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Оглавление</a:t>
            </a:r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" y="13865"/>
            <a:ext cx="4859731" cy="3433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" y="3454012"/>
            <a:ext cx="4859731" cy="3403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10" y="3454011"/>
            <a:ext cx="4859730" cy="343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10" y="13865"/>
            <a:ext cx="4865567" cy="3440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9829911" y="5315665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8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7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57307" y="6168072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Оглавление</a:t>
            </a:r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9757307" y="5517595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4" action="ppaction://hlinksldjump"/>
              </a:rPr>
              <a:t>Назад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863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37" y="0"/>
            <a:ext cx="48434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99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6110" y="191721"/>
            <a:ext cx="10097589" cy="19463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3790" y="4931506"/>
            <a:ext cx="10202091" cy="157970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58616" y="618338"/>
            <a:ext cx="7842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Правовое воспитание</a:t>
            </a:r>
            <a:endParaRPr lang="ru-RU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4035" y="4756887"/>
            <a:ext cx="9346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Воспитание культуры безопасности жизнедеятельности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88625" y="2436848"/>
            <a:ext cx="705729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Интернет-ресурсы по правовому информированию</a:t>
            </a:r>
          </a:p>
          <a:p>
            <a:pPr marL="514350" indent="-514350" algn="just"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Национальный правовой Интернет-портал Республики Беларусь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www.</a:t>
            </a:r>
            <a:r>
              <a:rPr lang="en-US" dirty="0">
                <a:latin typeface="Monotype Corsiva" panose="03010101010201010101" pitchFamily="66" charset="0"/>
              </a:rPr>
              <a:t>pravo.by</a:t>
            </a:r>
          </a:p>
          <a:p>
            <a:pPr marL="514350" indent="-514350" algn="just">
              <a:buAutoNum type="arabicPeriod"/>
            </a:pPr>
            <a:r>
              <a:rPr lang="ru-RU" b="1" dirty="0">
                <a:latin typeface="Monotype Corsiva" panose="03010101010201010101" pitchFamily="66" charset="0"/>
              </a:rPr>
              <a:t>Детский правовой сайт </a:t>
            </a:r>
            <a:r>
              <a:rPr lang="en-US" b="1" dirty="0">
                <a:latin typeface="Monotype Corsiva" panose="03010101010201010101" pitchFamily="66" charset="0"/>
              </a:rPr>
              <a:t>www.mir.pravo.by</a:t>
            </a:r>
            <a:endParaRPr lang="ru-RU" b="1" dirty="0">
              <a:latin typeface="Monotype Corsiva" panose="03010101010201010101" pitchFamily="66" charset="0"/>
            </a:endParaRPr>
          </a:p>
          <a:p>
            <a:pPr marL="514350" indent="-514350" algn="just">
              <a:buAutoNum type="arabicPeriod"/>
            </a:pPr>
            <a:r>
              <a:rPr lang="ru-RU" b="1" dirty="0">
                <a:latin typeface="Monotype Corsiva" panose="03010101010201010101" pitchFamily="66" charset="0"/>
              </a:rPr>
              <a:t>Следственный комитет Республики Беларусь </a:t>
            </a:r>
            <a:r>
              <a:rPr lang="en-US" b="1" dirty="0">
                <a:latin typeface="Monotype Corsiva" panose="03010101010201010101" pitchFamily="66" charset="0"/>
              </a:rPr>
              <a:t>www.sk.gov.by</a:t>
            </a:r>
          </a:p>
          <a:p>
            <a:pPr marL="514350" indent="-514350" algn="just">
              <a:buAutoNum type="arabicPeriod"/>
            </a:pPr>
            <a:r>
              <a:rPr lang="be-BY" b="1" dirty="0">
                <a:latin typeface="Monotype Corsiva" panose="03010101010201010101" pitchFamily="66" charset="0"/>
              </a:rPr>
              <a:t>М</a:t>
            </a:r>
            <a:r>
              <a:rPr lang="ru-RU" b="1" dirty="0" err="1">
                <a:latin typeface="Monotype Corsiva" panose="03010101010201010101" pitchFamily="66" charset="0"/>
              </a:rPr>
              <a:t>инистерство</a:t>
            </a:r>
            <a:r>
              <a:rPr lang="ru-RU" b="1" dirty="0">
                <a:latin typeface="Monotype Corsiva" panose="03010101010201010101" pitchFamily="66" charset="0"/>
              </a:rPr>
              <a:t> внутренних дел Республики Беларусь </a:t>
            </a:r>
            <a:r>
              <a:rPr lang="en-US" b="1" dirty="0">
                <a:latin typeface="Monotype Corsiva" panose="03010101010201010101" pitchFamily="66" charset="0"/>
              </a:rPr>
              <a:t>www.mvd.gov.by</a:t>
            </a:r>
            <a:endParaRPr lang="ru-RU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337" y="169817"/>
            <a:ext cx="1080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06731" y="1782058"/>
            <a:ext cx="8739052" cy="165898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06731" y="3571504"/>
            <a:ext cx="8784772" cy="165898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01337" y="2328595"/>
            <a:ext cx="1077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Административная ответственность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1337" y="3923977"/>
            <a:ext cx="1077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Уголовная ответственность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980" y="222069"/>
            <a:ext cx="116707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latin typeface="Monotype Corsiva" panose="03010101010201010101" pitchFamily="66" charset="0"/>
            </a:endParaRPr>
          </a:p>
          <a:p>
            <a:pPr algn="ctr"/>
            <a:endParaRPr lang="ru-RU" sz="4400" b="1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	</a:t>
            </a:r>
            <a:r>
              <a:rPr lang="ru-RU" sz="3600" dirty="0" smtClean="0">
                <a:latin typeface="Monotype Corsiva" panose="03010101010201010101" pitchFamily="66" charset="0"/>
              </a:rPr>
              <a:t>Административным </a:t>
            </a:r>
            <a:r>
              <a:rPr lang="ru-RU" sz="3600" dirty="0">
                <a:latin typeface="Monotype Corsiva" panose="03010101010201010101" pitchFamily="66" charset="0"/>
              </a:rPr>
              <a:t>правонарушением признается противоправное виновное деяние (действие или бездействие) физического лица, а равно противоправное деяние юридического лица, за совершение которого установлена административная </a:t>
            </a:r>
            <a:r>
              <a:rPr lang="ru-RU" sz="3600" dirty="0" smtClean="0">
                <a:latin typeface="Monotype Corsiva" panose="03010101010201010101" pitchFamily="66" charset="0"/>
              </a:rPr>
              <a:t>ответственность.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90271" y="222069"/>
            <a:ext cx="8766284" cy="13925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hlinkClick r:id="rId3" action="ppaction://hlinksldjump"/>
            </a:endParaRPr>
          </a:p>
          <a:p>
            <a:pPr algn="ctr"/>
            <a:r>
              <a:rPr lang="ru-RU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Что </a:t>
            </a:r>
            <a:r>
              <a:rPr lang="ru-RU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такое административное </a:t>
            </a:r>
          </a:p>
          <a:p>
            <a:pPr algn="ctr"/>
            <a:r>
              <a:rPr lang="ru-RU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правонарушение?</a:t>
            </a:r>
          </a:p>
          <a:p>
            <a:pPr algn="ctr"/>
            <a:r>
              <a:rPr lang="ru-RU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3" action="ppaction://hlinksldjump"/>
              </a:rPr>
              <a:t> </a:t>
            </a:r>
            <a:endParaRPr lang="ru-RU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830135" y="5963004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9213" y="5955844"/>
            <a:ext cx="205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4" action="ppaction://hlinksldjump"/>
              </a:rPr>
              <a:t>Оглавление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78264" y="4897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КОДЕКС РЕСПУБЛИКИ БЕЛАРУСЬ 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ОБ АДМИНИСТРАТИВНЫХ ПРАВОНАРУШЕНИЯХ 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6 января 2021 г. № 91-З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14" y="3986983"/>
            <a:ext cx="2744833" cy="274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244" y="1348805"/>
            <a:ext cx="1136468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  <a:r>
              <a:rPr lang="ru-RU" sz="3600" dirty="0">
                <a:latin typeface="Monotype Corsiva" panose="03010101010201010101" pitchFamily="66" charset="0"/>
              </a:rPr>
              <a:t>Уголовная ответственность - это осуждение от имени Республики Беларусь по приговору суда лица, совершившего преступление, и применении на основе осуждения наказания либо иных мер уголовной ответственности в соответствии с настоящим </a:t>
            </a:r>
            <a:r>
              <a:rPr lang="ru-RU" sz="3600" dirty="0" smtClean="0">
                <a:latin typeface="Monotype Corsiva" panose="03010101010201010101" pitchFamily="66" charset="0"/>
              </a:rPr>
              <a:t>Кодексом</a:t>
            </a:r>
            <a:r>
              <a:rPr lang="en-US" sz="3600" dirty="0">
                <a:latin typeface="Monotype Corsiva" panose="03010101010201010101" pitchFamily="66" charset="0"/>
              </a:rPr>
              <a:t>.</a:t>
            </a:r>
            <a:endParaRPr lang="ru-RU" sz="3600" dirty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25297" y="6044085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Оглавление</a:t>
            </a:r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984668" y="387640"/>
            <a:ext cx="6996599" cy="12449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hlinkClick r:id="rId4" action="ppaction://hlinksldjump"/>
            </a:endParaRPr>
          </a:p>
          <a:p>
            <a:pPr algn="ctr"/>
            <a:r>
              <a:rPr lang="ru-RU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4" action="ppaction://hlinksldjump"/>
              </a:rPr>
              <a:t>Что </a:t>
            </a:r>
            <a:r>
              <a:rPr lang="ru-RU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4" action="ppaction://hlinksldjump"/>
              </a:rPr>
              <a:t>такое уголовная ответственность?</a:t>
            </a:r>
          </a:p>
          <a:p>
            <a:pPr algn="ctr"/>
            <a:r>
              <a:rPr lang="ru-RU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hlinkClick r:id="rId4" action="ppaction://hlinksldjump"/>
              </a:rPr>
              <a:t> </a:t>
            </a:r>
            <a:endParaRPr lang="ru-RU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hlinkClick r:id="rId4" action="ppaction://hlinksldjump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80" y="54800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УГОЛОВНЫЙ КОДЕКС РЕСПУБЛИКИ БЕЛАРУСЬ </a:t>
            </a:r>
          </a:p>
          <a:p>
            <a:pPr algn="ctr"/>
            <a:r>
              <a:rPr lang="ru-RU" b="1" dirty="0">
                <a:latin typeface="Monotype Corsiva" panose="03010101010201010101" pitchFamily="66" charset="0"/>
              </a:rPr>
              <a:t>9 июля 1999 г. № 275-З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09" y="4237191"/>
            <a:ext cx="2485753" cy="248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25297" y="6044085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Оглавление</a:t>
            </a:r>
            <a:r>
              <a:rPr lang="ru-RU" dirty="0"/>
              <a:t>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54480" y="1071155"/>
            <a:ext cx="4075611" cy="11103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54479" y="2318657"/>
            <a:ext cx="4075611" cy="11103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54478" y="3679372"/>
            <a:ext cx="4075611" cy="11103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04929" y="1803016"/>
            <a:ext cx="4075611" cy="11103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04929" y="3106241"/>
            <a:ext cx="4096288" cy="132290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15267" y="4681444"/>
            <a:ext cx="4075611" cy="11103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619791" y="1378021"/>
            <a:ext cx="3944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  <a:hlinkClick r:id="rId3" action="ppaction://hlinksldjump"/>
              </a:rPr>
              <a:t>Профилактика травматизма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485" y="3819044"/>
            <a:ext cx="3801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  <a:hlinkClick r:id="rId4" action="ppaction://hlinksldjump"/>
              </a:rPr>
              <a:t>Профилактика использования банковской карты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1262" y="1914196"/>
            <a:ext cx="3762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  <a:hlinkClick r:id="rId5" action="ppaction://hlinksldjump"/>
              </a:rPr>
              <a:t>Безопасность в сети Интернет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1262" y="3044151"/>
            <a:ext cx="3407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  <a:hlinkClick r:id="rId6" action="ppaction://hlinksldjump"/>
              </a:rPr>
              <a:t>Безопасное поведение</a:t>
            </a:r>
            <a:r>
              <a:rPr lang="en-US" sz="2800" b="1" dirty="0" smtClean="0">
                <a:latin typeface="Monotype Corsiva" panose="03010101010201010101" pitchFamily="66" charset="0"/>
                <a:hlinkClick r:id="rId6" action="ppaction://hlinksldjump"/>
              </a:rPr>
              <a:t> </a:t>
            </a:r>
            <a:r>
              <a:rPr lang="be-BY" sz="2800" b="1" dirty="0" smtClean="0">
                <a:latin typeface="Monotype Corsiva" panose="03010101010201010101" pitchFamily="66" charset="0"/>
                <a:hlinkClick r:id="rId6" action="ppaction://hlinksldjump"/>
              </a:rPr>
              <a:t>в  л</a:t>
            </a:r>
            <a:r>
              <a:rPr lang="ru-RU" sz="2800" b="1" dirty="0" err="1" smtClean="0">
                <a:latin typeface="Monotype Corsiva" panose="03010101010201010101" pitchFamily="66" charset="0"/>
                <a:hlinkClick r:id="rId6" action="ppaction://hlinksldjump"/>
              </a:rPr>
              <a:t>ифтах</a:t>
            </a:r>
            <a:r>
              <a:rPr lang="ru-RU" sz="2800" b="1" dirty="0" smtClean="0">
                <a:latin typeface="Monotype Corsiva" panose="03010101010201010101" pitchFamily="66" charset="0"/>
                <a:hlinkClick r:id="rId6" action="ppaction://hlinksldjump"/>
              </a:rPr>
              <a:t>, отработанных и меловых карьерах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1262" y="4743261"/>
            <a:ext cx="3554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  <a:hlinkClick r:id="rId7" action="ppaction://hlinksldjump"/>
              </a:rPr>
              <a:t>Безопасность дорожного движения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2674" y="2514936"/>
            <a:ext cx="361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anose="03010101010201010101" pitchFamily="66" charset="0"/>
                <a:hlinkClick r:id="rId8" action="ppaction://hlinksldjump"/>
              </a:rPr>
              <a:t>Профилактика травматизма в зимнее время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25297" y="6044085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Оглавление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4" y="69742"/>
            <a:ext cx="491477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43" y="991892"/>
            <a:ext cx="3488400" cy="4892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859" y="2019510"/>
            <a:ext cx="2869572" cy="402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289480" y="6044085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7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64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829548" y="6028586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Оглавление</a:t>
            </a:r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1477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74" y="0"/>
            <a:ext cx="491477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9829548" y="5199172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6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4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25297" y="6044085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2" action="ppaction://hlinksldjump"/>
              </a:rPr>
              <a:t>Оглавление</a:t>
            </a:r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" y="247973"/>
            <a:ext cx="4869918" cy="4642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90" y="191721"/>
            <a:ext cx="1598909" cy="17765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97" y="572508"/>
            <a:ext cx="4315759" cy="6085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9725297" y="5284668"/>
            <a:ext cx="2286000" cy="6139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hlinkClick r:id="rId6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6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848</TotalTime>
  <Words>130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Monotype Corsiva</vt:lpstr>
      <vt:lpstr>Trebuchet MS</vt:lpstr>
      <vt:lpstr>Берлин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Comlab</dc:creator>
  <cp:lastModifiedBy>Королёв Владислав</cp:lastModifiedBy>
  <cp:revision>44</cp:revision>
  <dcterms:created xsi:type="dcterms:W3CDTF">2022-09-11T23:13:54Z</dcterms:created>
  <dcterms:modified xsi:type="dcterms:W3CDTF">2023-09-13T14:12:37Z</dcterms:modified>
</cp:coreProperties>
</file>