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7"/>
  </p:notesMasterIdLst>
  <p:sldIdLst>
    <p:sldId id="257" r:id="rId2"/>
    <p:sldId id="270" r:id="rId3"/>
    <p:sldId id="259" r:id="rId4"/>
    <p:sldId id="260" r:id="rId5"/>
    <p:sldId id="271" r:id="rId6"/>
    <p:sldId id="272" r:id="rId7"/>
    <p:sldId id="274" r:id="rId8"/>
    <p:sldId id="275" r:id="rId9"/>
    <p:sldId id="277" r:id="rId10"/>
    <p:sldId id="278" r:id="rId11"/>
    <p:sldId id="273" r:id="rId12"/>
    <p:sldId id="262" r:id="rId13"/>
    <p:sldId id="263" r:id="rId14"/>
    <p:sldId id="264" r:id="rId15"/>
    <p:sldId id="265" r:id="rId16"/>
    <p:sldId id="266" r:id="rId17"/>
    <p:sldId id="267" r:id="rId18"/>
    <p:sldId id="290" r:id="rId19"/>
    <p:sldId id="284" r:id="rId20"/>
    <p:sldId id="282" r:id="rId21"/>
    <p:sldId id="285" r:id="rId22"/>
    <p:sldId id="283" r:id="rId23"/>
    <p:sldId id="269" r:id="rId24"/>
    <p:sldId id="268" r:id="rId25"/>
    <p:sldId id="28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96F79-2377-4254-A965-E8C38037E81D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3E210-E23C-484B-BCDE-06C96A2A4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0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8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8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8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610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1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15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1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27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6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8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6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4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6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1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8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52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9.xml"/><Relationship Id="rId7" Type="http://schemas.openxmlformats.org/officeDocument/2006/relationships/slide" Target="slide2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slide" Target="slide18.xml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76" y="2851778"/>
            <a:ext cx="1212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ТВОЕ БУДУЩЕЕ - ЭТО ОПРЕДЕЛЯЕШЬ ТЫ САМ!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2902" y="6211669"/>
            <a:ext cx="453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Витебск, 2023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59791" y="3738511"/>
            <a:ext cx="3603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Дубина Людмила Анатольевна, </a:t>
            </a:r>
          </a:p>
          <a:p>
            <a:pPr algn="ctr"/>
            <a:r>
              <a:rPr lang="ru-RU" dirty="0" smtClean="0"/>
              <a:t>педагог-организатор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407" y="1379570"/>
            <a:ext cx="97448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КОДЕКС РЕСПУБЛИКИ БЕЛАРУСЬ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ОБ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АДМИНИСТРАТИВНЫХ ПРАВОНАРУШЕНИЯХ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6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января 2021 г. № 91-З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67" y="2948394"/>
            <a:ext cx="2744833" cy="27448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9725297" y="6244046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953" y="1577753"/>
            <a:ext cx="114038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 smtClean="0">
                <a:latin typeface="Monotype Corsiva" panose="03010101010201010101" pitchFamily="66" charset="0"/>
              </a:rPr>
              <a:t>Что такое уголовная ответственность?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Monotype Corsiva" panose="03010101010201010101" pitchFamily="66" charset="0"/>
              </a:rPr>
              <a:t>Возраст, с которого наступает уголовная ответственность.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Monotype Corsiva" panose="03010101010201010101" pitchFamily="66" charset="0"/>
              </a:rPr>
              <a:t>Обстоятельства, смягчающие ответственность</a:t>
            </a:r>
            <a:r>
              <a:rPr lang="ru-RU" sz="4400" dirty="0">
                <a:latin typeface="Monotype Corsiva" panose="03010101010201010101" pitchFamily="66" charset="0"/>
              </a:rPr>
              <a:t>.</a:t>
            </a:r>
            <a:endParaRPr lang="ru-RU" sz="4400" dirty="0" smtClean="0">
              <a:latin typeface="Monotype Corsiva" panose="03010101010201010101" pitchFamily="66" charset="0"/>
            </a:endParaRPr>
          </a:p>
          <a:p>
            <a:pPr marL="342900" indent="-342900">
              <a:buAutoNum type="arabicPeriod"/>
            </a:pPr>
            <a:r>
              <a:rPr lang="ru-RU" sz="4400" dirty="0" smtClean="0">
                <a:latin typeface="Monotype Corsiva" panose="03010101010201010101" pitchFamily="66" charset="0"/>
              </a:rPr>
              <a:t>Обстоятельства, отягчающие ответственность</a:t>
            </a:r>
          </a:p>
          <a:p>
            <a:pPr marL="342900" indent="-342900">
              <a:buAutoNum type="arabicPeriod"/>
            </a:pPr>
            <a:r>
              <a:rPr lang="ru-RU" sz="4400" dirty="0">
                <a:latin typeface="Monotype Corsiva" panose="03010101010201010101" pitchFamily="66" charset="0"/>
              </a:rPr>
              <a:t> </a:t>
            </a:r>
            <a:r>
              <a:rPr lang="ru-RU" sz="4400" dirty="0" smtClean="0">
                <a:latin typeface="Monotype Corsiva" panose="03010101010201010101" pitchFamily="66" charset="0"/>
              </a:rPr>
              <a:t>Выдержка из Уголовного  Кодекса Республики Беларусь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31828" y="6102868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33070" y="191721"/>
            <a:ext cx="8503919" cy="12449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Уголовная </a:t>
            </a:r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ответственность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4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0974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844" y="1739574"/>
            <a:ext cx="113646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r>
              <a:rPr lang="ru-RU" sz="4000" dirty="0">
                <a:latin typeface="Monotype Corsiva" panose="03010101010201010101" pitchFamily="66" charset="0"/>
              </a:rPr>
              <a:t>Уголовная ответственность - это осуждение от имени Республики Беларусь по приговору суда лица, совершившего преступление, и применении на основе осуждения наказания либо иных мер уголовной ответственности в соответствии с настоящим Кодексом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25297" y="604408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984668" y="387640"/>
            <a:ext cx="6996599" cy="12449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4" action="ppaction://hlinksldjump"/>
            </a:endParaRPr>
          </a:p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Что </a:t>
            </a:r>
            <a:r>
              <a:rPr lang="ru-RU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такое уголовная ответственность?</a:t>
            </a:r>
          </a:p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 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4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8725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005" y="1319793"/>
            <a:ext cx="111687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sz="4000" dirty="0" smtClean="0">
              <a:latin typeface="Monotype Corsiva" panose="03010101010201010101" pitchFamily="66" charset="0"/>
            </a:endParaRPr>
          </a:p>
          <a:p>
            <a:pPr algn="just" fontAlgn="base"/>
            <a:r>
              <a:rPr lang="ru-RU" sz="4000" dirty="0">
                <a:latin typeface="Monotype Corsiva" panose="03010101010201010101" pitchFamily="66" charset="0"/>
              </a:rPr>
              <a:t>	</a:t>
            </a:r>
            <a:endParaRPr lang="ru-RU" sz="4000" dirty="0" smtClean="0">
              <a:latin typeface="Monotype Corsiva" panose="03010101010201010101" pitchFamily="66" charset="0"/>
            </a:endParaRPr>
          </a:p>
          <a:p>
            <a:pPr algn="just" fontAlgn="base"/>
            <a:r>
              <a:rPr lang="ru-RU" sz="4000" dirty="0" smtClean="0">
                <a:latin typeface="Monotype Corsiva" panose="03010101010201010101" pitchFamily="66" charset="0"/>
              </a:rPr>
              <a:t>Уголовной </a:t>
            </a:r>
            <a:r>
              <a:rPr lang="ru-RU" sz="4000" dirty="0">
                <a:latin typeface="Monotype Corsiva" panose="03010101010201010101" pitchFamily="66" charset="0"/>
              </a:rPr>
              <a:t>ответственности подлежит лицо, достигшее ко времени совершения преступления шестнадцатилетнего возраста, за исключением случаев, предусмотренных </a:t>
            </a:r>
            <a:r>
              <a:rPr lang="ru-RU" sz="4000" dirty="0" smtClean="0">
                <a:latin typeface="Monotype Corsiva" panose="03010101010201010101" pitchFamily="66" charset="0"/>
              </a:rPr>
              <a:t> Уголовным Кодексом Республики Беларусь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998726" y="457508"/>
            <a:ext cx="6996599" cy="12449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3" action="ppaction://hlinksldjump"/>
            </a:endParaRPr>
          </a:p>
          <a:p>
            <a:pPr algn="ctr"/>
            <a:r>
              <a:rPr lang="ru-RU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Возраст, с которого наступает уголовная ответственность</a:t>
            </a:r>
          </a:p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  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3" action="ppaction://hlinksldjump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25297" y="604408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29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011" y="320456"/>
            <a:ext cx="111556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ru-RU" sz="4000" dirty="0" smtClean="0">
              <a:latin typeface="Monotype Corsiva" panose="03010101010201010101" pitchFamily="66" charset="0"/>
            </a:endParaRPr>
          </a:p>
          <a:p>
            <a:pPr algn="ctr" fontAlgn="base"/>
            <a:r>
              <a:rPr lang="ru-RU" sz="4000" dirty="0">
                <a:latin typeface="Monotype Corsiva" panose="03010101010201010101" pitchFamily="66" charset="0"/>
              </a:rPr>
              <a:t> </a:t>
            </a:r>
            <a:endParaRPr lang="ru-RU" dirty="0" smtClean="0"/>
          </a:p>
          <a:p>
            <a:pPr fontAlgn="base"/>
            <a:r>
              <a:rPr lang="ru-RU" sz="2000" dirty="0" smtClean="0">
                <a:latin typeface="Monotype Corsiva" panose="03010101010201010101" pitchFamily="66" charset="0"/>
              </a:rPr>
              <a:t>1</a:t>
            </a:r>
            <a:r>
              <a:rPr lang="ru-RU" sz="2000" dirty="0">
                <a:latin typeface="Monotype Corsiva" panose="03010101010201010101" pitchFamily="66" charset="0"/>
              </a:rPr>
              <a:t>) явка с повинной;</a:t>
            </a:r>
          </a:p>
          <a:p>
            <a:pPr fontAlgn="base"/>
            <a:r>
              <a:rPr lang="ru-RU" sz="2000" dirty="0">
                <a:latin typeface="Monotype Corsiva" panose="03010101010201010101" pitchFamily="66" charset="0"/>
              </a:rPr>
              <a:t>2) чистосердечное раскаяние в совершенном преступлении;</a:t>
            </a:r>
          </a:p>
          <a:p>
            <a:pPr fontAlgn="base"/>
            <a:r>
              <a:rPr lang="ru-RU" sz="2000" dirty="0">
                <a:latin typeface="Monotype Corsiva" panose="03010101010201010101" pitchFamily="66" charset="0"/>
              </a:rPr>
              <a:t>3) активное способствование выявлению преступления, изобличению других участников преступления, розыску имущества, приобретенного преступным путем;</a:t>
            </a:r>
          </a:p>
          <a:p>
            <a:pPr fontAlgn="base"/>
            <a:r>
              <a:rPr lang="ru-RU" sz="2000" dirty="0">
                <a:latin typeface="Monotype Corsiva" panose="03010101010201010101" pitchFamily="66" charset="0"/>
              </a:rPr>
              <a:t>4) оказание медицинской или иной помощи потерпевшему непосредственно после преступления; добровольные возмещение ущерба, уплата дохода, полученного преступным путем, устранение вреда, причиненного преступлением; иные действия, направленные на заглаживание такого вреда;</a:t>
            </a:r>
          </a:p>
          <a:p>
            <a:pPr fontAlgn="base"/>
            <a:r>
              <a:rPr lang="ru-RU" sz="2000" dirty="0">
                <a:latin typeface="Monotype Corsiva" panose="03010101010201010101" pitchFamily="66" charset="0"/>
              </a:rPr>
              <a:t>5) наличие на иждивении у виновного малолетнего ребенка;</a:t>
            </a:r>
          </a:p>
          <a:p>
            <a:pPr fontAlgn="base"/>
            <a:r>
              <a:rPr lang="ru-RU" sz="2000" dirty="0">
                <a:latin typeface="Monotype Corsiva" panose="03010101010201010101" pitchFamily="66" charset="0"/>
              </a:rPr>
              <a:t>6) совершение преступления вследствие стечения тяжелых личных, семейных или иных обстоятельств;</a:t>
            </a:r>
          </a:p>
          <a:p>
            <a:pPr fontAlgn="base"/>
            <a:r>
              <a:rPr lang="ru-RU" sz="2000" dirty="0">
                <a:latin typeface="Monotype Corsiva" panose="03010101010201010101" pitchFamily="66" charset="0"/>
              </a:rPr>
              <a:t>7) совершение преступления под влиянием угрозы или принуждения либо в силу материальной, служебной или иной зависимости;</a:t>
            </a:r>
          </a:p>
          <a:p>
            <a:pPr fontAlgn="base"/>
            <a:r>
              <a:rPr lang="ru-RU" sz="2000" dirty="0">
                <a:latin typeface="Monotype Corsiva" panose="03010101010201010101" pitchFamily="66" charset="0"/>
              </a:rPr>
              <a:t>8) совершение преступления под влиянием противоправных или аморальных действий потерпевшего;</a:t>
            </a:r>
          </a:p>
          <a:p>
            <a:pPr fontAlgn="base"/>
            <a:r>
              <a:rPr lang="ru-RU" sz="2000" dirty="0">
                <a:latin typeface="Monotype Corsiva" panose="03010101010201010101" pitchFamily="66" charset="0"/>
              </a:rPr>
              <a:t>9) совершение преступления при нарушении условий правомерности крайней необходимости, пребывания среди соучастников преступления по специальному заданию, обоснованного риска, исполнения приказа или распоряжения;</a:t>
            </a:r>
          </a:p>
          <a:p>
            <a:pPr fontAlgn="base"/>
            <a:r>
              <a:rPr lang="ru-RU" sz="2000" dirty="0">
                <a:latin typeface="Monotype Corsiva" panose="03010101010201010101" pitchFamily="66" charset="0"/>
              </a:rPr>
              <a:t>10) совершение преступления беременной женщиной;</a:t>
            </a:r>
          </a:p>
          <a:p>
            <a:pPr fontAlgn="base"/>
            <a:r>
              <a:rPr lang="ru-RU" sz="2000" dirty="0">
                <a:latin typeface="Monotype Corsiva" panose="03010101010201010101" pitchFamily="66" charset="0"/>
              </a:rPr>
              <a:t>11) совершение преступления престарелым лицом</a:t>
            </a:r>
            <a:r>
              <a:rPr lang="ru-RU" sz="2000" dirty="0" smtClean="0">
                <a:latin typeface="Monotype Corsiva" panose="03010101010201010101" pitchFamily="66" charset="0"/>
              </a:rPr>
              <a:t>.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06255" y="191721"/>
            <a:ext cx="6996599" cy="12449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3" action="ppaction://hlinksldjump"/>
            </a:endParaRPr>
          </a:p>
          <a:p>
            <a:pPr algn="ctr"/>
            <a:r>
              <a:rPr lang="ru-RU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 Обстоятельства, смягчающие ответственность</a:t>
            </a:r>
          </a:p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  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3" action="ppaction://hlinksldjump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25297" y="604408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11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169817"/>
            <a:ext cx="1126403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fontAlgn="base"/>
            <a:endParaRPr lang="ru-RU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fontAlgn="base"/>
            <a:r>
              <a:rPr lang="ru-RU" dirty="0" smtClean="0">
                <a:latin typeface="Monotype Corsiva" panose="03010101010201010101" pitchFamily="66" charset="0"/>
              </a:rPr>
              <a:t>1</a:t>
            </a:r>
            <a:r>
              <a:rPr lang="ru-RU" dirty="0">
                <a:latin typeface="Monotype Corsiva" panose="03010101010201010101" pitchFamily="66" charset="0"/>
              </a:rPr>
              <a:t>) совершение преступления лицом, ранее совершившим какое-либо преступление, если не истекли сроки давности либо не погашена или не снята судимость за предшествующее преступление. </a:t>
            </a:r>
            <a:r>
              <a:rPr lang="ru-RU" dirty="0" smtClean="0">
                <a:latin typeface="Monotype Corsiva" panose="03010101010201010101" pitchFamily="66" charset="0"/>
              </a:rPr>
              <a:t>2</a:t>
            </a:r>
            <a:r>
              <a:rPr lang="ru-RU" dirty="0">
                <a:latin typeface="Monotype Corsiva" panose="03010101010201010101" pitchFamily="66" charset="0"/>
              </a:rPr>
              <a:t>) совершение преступления в отношении заведомо малолетнего, престарелого или лица, находящегося в беспомощном состоянии;</a:t>
            </a:r>
          </a:p>
          <a:p>
            <a:pPr fontAlgn="base"/>
            <a:r>
              <a:rPr lang="ru-RU" dirty="0">
                <a:latin typeface="Monotype Corsiva" panose="03010101010201010101" pitchFamily="66" charset="0"/>
              </a:rPr>
              <a:t>3) совершение преступления в отношении заведомо для виновного беременной женщины;</a:t>
            </a:r>
          </a:p>
          <a:p>
            <a:pPr fontAlgn="base"/>
            <a:r>
              <a:rPr lang="ru-RU" dirty="0">
                <a:latin typeface="Monotype Corsiva" panose="03010101010201010101" pitchFamily="66" charset="0"/>
              </a:rPr>
              <a:t>4) совершение преступления </a:t>
            </a:r>
            <a:r>
              <a:rPr lang="ru-RU" dirty="0" err="1">
                <a:latin typeface="Monotype Corsiva" panose="03010101010201010101" pitchFamily="66" charset="0"/>
              </a:rPr>
              <a:t>общеопасным</a:t>
            </a:r>
            <a:r>
              <a:rPr lang="ru-RU" dirty="0">
                <a:latin typeface="Monotype Corsiva" panose="03010101010201010101" pitchFamily="66" charset="0"/>
              </a:rPr>
              <a:t> способом;</a:t>
            </a:r>
          </a:p>
          <a:p>
            <a:pPr fontAlgn="base"/>
            <a:r>
              <a:rPr lang="ru-RU" dirty="0">
                <a:latin typeface="Monotype Corsiva" panose="03010101010201010101" pitchFamily="66" charset="0"/>
              </a:rPr>
              <a:t>5) совершение преступления с особой жестокостью или издевательством;</a:t>
            </a:r>
          </a:p>
          <a:p>
            <a:pPr fontAlgn="base"/>
            <a:r>
              <a:rPr lang="ru-RU" dirty="0">
                <a:latin typeface="Monotype Corsiva" panose="03010101010201010101" pitchFamily="66" charset="0"/>
              </a:rPr>
              <a:t>6) совершение преступления в отношении лица, находящегося в материальной, служебной или иной зависимости от виновного;</a:t>
            </a:r>
          </a:p>
          <a:p>
            <a:pPr fontAlgn="base"/>
            <a:r>
              <a:rPr lang="ru-RU" dirty="0">
                <a:latin typeface="Monotype Corsiva" panose="03010101010201010101" pitchFamily="66" charset="0"/>
              </a:rPr>
              <a:t>7) совершение преступления в отношении лица или его близких в связи с осуществлением им служебной деятельности или выполнением общественного долга;</a:t>
            </a:r>
          </a:p>
          <a:p>
            <a:pPr fontAlgn="base"/>
            <a:r>
              <a:rPr lang="ru-RU" dirty="0">
                <a:latin typeface="Monotype Corsiva" panose="03010101010201010101" pitchFamily="66" charset="0"/>
              </a:rPr>
              <a:t>8) совершение преступления из корыстных или иных низменных побуждений;</a:t>
            </a:r>
          </a:p>
          <a:p>
            <a:pPr fontAlgn="base"/>
            <a:r>
              <a:rPr lang="ru-RU" dirty="0">
                <a:latin typeface="Monotype Corsiva" panose="03010101010201010101" pitchFamily="66" charset="0"/>
              </a:rPr>
              <a:t>9) совершение преступления по мотивам расовой, национальной, религиозной вражды или розни, политической или идеологической вражды, а равно по мотивам вражды или розни в отношении какой-либо социальной группы;</a:t>
            </a:r>
          </a:p>
          <a:p>
            <a:pPr fontAlgn="base"/>
            <a:r>
              <a:rPr lang="ru-RU" dirty="0">
                <a:latin typeface="Monotype Corsiva" panose="03010101010201010101" pitchFamily="66" charset="0"/>
              </a:rPr>
              <a:t>10) совершение преступления с целью скрыть другое преступление или облегчить его совершение;</a:t>
            </a:r>
          </a:p>
          <a:p>
            <a:pPr fontAlgn="base"/>
            <a:r>
              <a:rPr lang="ru-RU" dirty="0">
                <a:latin typeface="Monotype Corsiva" panose="03010101010201010101" pitchFamily="66" charset="0"/>
              </a:rPr>
              <a:t>11) совершение преступления группой лиц по предварительному сговору, организованной группой или преступной организацией;</a:t>
            </a:r>
          </a:p>
          <a:p>
            <a:pPr fontAlgn="base"/>
            <a:r>
              <a:rPr lang="ru-RU" dirty="0">
                <a:latin typeface="Monotype Corsiva" panose="03010101010201010101" pitchFamily="66" charset="0"/>
              </a:rPr>
              <a:t>12) совершение преступления лицом, нарушившим тем самым принятую им присягу или профессиональную клятву;</a:t>
            </a:r>
          </a:p>
          <a:p>
            <a:pPr fontAlgn="base"/>
            <a:r>
              <a:rPr lang="ru-RU" dirty="0">
                <a:latin typeface="Monotype Corsiva" panose="03010101010201010101" pitchFamily="66" charset="0"/>
              </a:rPr>
              <a:t>13) совершение преступления, повлекшего тяжкие последствия;</a:t>
            </a:r>
          </a:p>
          <a:p>
            <a:pPr fontAlgn="base"/>
            <a:r>
              <a:rPr lang="ru-RU" dirty="0">
                <a:latin typeface="Monotype Corsiva" panose="03010101010201010101" pitchFamily="66" charset="0"/>
              </a:rPr>
              <a:t>14) совершение преступления с использованием заведомо малолетнего или лица, заведомо для виновного страдающего психическим расстройством (заболеванием</a:t>
            </a:r>
            <a:r>
              <a:rPr lang="ru-RU" dirty="0" smtClean="0">
                <a:latin typeface="Monotype Corsiva" panose="03010101010201010101" pitchFamily="66" charset="0"/>
              </a:rPr>
              <a:t>) и др. </a:t>
            </a: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016837" y="75484"/>
            <a:ext cx="6996599" cy="12449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3" action="ppaction://hlinksldjump"/>
            </a:endParaRPr>
          </a:p>
          <a:p>
            <a:pPr algn="ctr"/>
            <a:r>
              <a:rPr lang="ru-RU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 Обстоятельства, отягчающие ответственность</a:t>
            </a:r>
          </a:p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  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3" action="ppaction://hlinksldjump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82745" y="6280531"/>
            <a:ext cx="1928552" cy="37750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15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351234"/>
            <a:ext cx="11425351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endParaRPr lang="ru-RU" sz="20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sz="2100" dirty="0" smtClean="0">
                <a:latin typeface="Monotype Corsiva" panose="03010101010201010101" pitchFamily="66" charset="0"/>
              </a:rPr>
              <a:t>Статья </a:t>
            </a:r>
            <a:r>
              <a:rPr lang="ru-RU" sz="2100" dirty="0">
                <a:latin typeface="Monotype Corsiva" panose="03010101010201010101" pitchFamily="66" charset="0"/>
              </a:rPr>
              <a:t>147. Умышленное причинение тяжкого телесного повреждения.</a:t>
            </a:r>
          </a:p>
          <a:p>
            <a:r>
              <a:rPr lang="ru-RU" sz="2100" i="1" dirty="0">
                <a:latin typeface="Monotype Corsiva" panose="03010101010201010101" pitchFamily="66" charset="0"/>
              </a:rPr>
              <a:t>Статья 172. Вовлечение несовершеннолетнего в совершение </a:t>
            </a:r>
            <a:r>
              <a:rPr lang="ru-RU" sz="2100" i="1" dirty="0" smtClean="0">
                <a:latin typeface="Monotype Corsiva" panose="03010101010201010101" pitchFamily="66" charset="0"/>
              </a:rPr>
              <a:t>преступления</a:t>
            </a:r>
          </a:p>
          <a:p>
            <a:r>
              <a:rPr lang="ru-RU" sz="2100" i="1" dirty="0">
                <a:latin typeface="Monotype Corsiva" panose="03010101010201010101" pitchFamily="66" charset="0"/>
              </a:rPr>
              <a:t>Статья 173. Вовлечение несовершеннолетнего в антиобщественное поведение</a:t>
            </a:r>
            <a:endParaRPr lang="ru-RU" sz="2100" dirty="0">
              <a:latin typeface="Monotype Corsiva" panose="03010101010201010101" pitchFamily="66" charset="0"/>
            </a:endParaRPr>
          </a:p>
          <a:p>
            <a:r>
              <a:rPr lang="ru-RU" sz="2100" dirty="0">
                <a:latin typeface="Monotype Corsiva" panose="03010101010201010101" pitchFamily="66" charset="0"/>
              </a:rPr>
              <a:t>Статья 205. </a:t>
            </a:r>
            <a:r>
              <a:rPr lang="ru-RU" sz="2100" dirty="0" smtClean="0">
                <a:latin typeface="Monotype Corsiva" panose="03010101010201010101" pitchFamily="66" charset="0"/>
              </a:rPr>
              <a:t>Кража</a:t>
            </a:r>
          </a:p>
          <a:p>
            <a:r>
              <a:rPr lang="ru-RU" sz="2100" dirty="0">
                <a:latin typeface="Monotype Corsiva" panose="03010101010201010101" pitchFamily="66" charset="0"/>
              </a:rPr>
              <a:t>Статья 206. </a:t>
            </a:r>
            <a:r>
              <a:rPr lang="ru-RU" sz="2100" dirty="0" smtClean="0">
                <a:latin typeface="Monotype Corsiva" panose="03010101010201010101" pitchFamily="66" charset="0"/>
              </a:rPr>
              <a:t>Грабеж</a:t>
            </a:r>
          </a:p>
          <a:p>
            <a:r>
              <a:rPr lang="ru-RU" sz="2100" dirty="0">
                <a:latin typeface="Monotype Corsiva" panose="03010101010201010101" pitchFamily="66" charset="0"/>
              </a:rPr>
              <a:t>Статья 207. Разбой.</a:t>
            </a:r>
          </a:p>
          <a:p>
            <a:r>
              <a:rPr lang="ru-RU" sz="2100" dirty="0">
                <a:latin typeface="Monotype Corsiva" panose="03010101010201010101" pitchFamily="66" charset="0"/>
              </a:rPr>
              <a:t>Статья 208. </a:t>
            </a:r>
            <a:r>
              <a:rPr lang="ru-RU" sz="2100" dirty="0" smtClean="0">
                <a:latin typeface="Monotype Corsiva" panose="03010101010201010101" pitchFamily="66" charset="0"/>
              </a:rPr>
              <a:t>Вымогательство</a:t>
            </a:r>
            <a:endParaRPr lang="ru-RU" sz="2100" dirty="0">
              <a:latin typeface="Monotype Corsiva" panose="03010101010201010101" pitchFamily="66" charset="0"/>
            </a:endParaRPr>
          </a:p>
          <a:p>
            <a:r>
              <a:rPr lang="ru-RU" sz="2100" dirty="0">
                <a:latin typeface="Monotype Corsiva" panose="03010101010201010101" pitchFamily="66" charset="0"/>
              </a:rPr>
              <a:t>Статья 212. Хищение имущества путем модификации компьютерной информации</a:t>
            </a:r>
          </a:p>
          <a:p>
            <a:r>
              <a:rPr lang="ru-RU" sz="2100" dirty="0">
                <a:latin typeface="Monotype Corsiva" panose="03010101010201010101" pitchFamily="66" charset="0"/>
              </a:rPr>
              <a:t>Статья 214. Угон транспортного средства или маломерного судна</a:t>
            </a:r>
            <a:r>
              <a:rPr lang="ru-RU" sz="2100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sz="2100" dirty="0">
                <a:latin typeface="Monotype Corsiva" panose="03010101010201010101" pitchFamily="66" charset="0"/>
              </a:rPr>
              <a:t>Статья 339. </a:t>
            </a:r>
            <a:r>
              <a:rPr lang="ru-RU" sz="2100" dirty="0" smtClean="0">
                <a:latin typeface="Monotype Corsiva" panose="03010101010201010101" pitchFamily="66" charset="0"/>
              </a:rPr>
              <a:t>Хулиганство</a:t>
            </a:r>
          </a:p>
          <a:p>
            <a:r>
              <a:rPr lang="ru-RU" sz="2100" dirty="0" smtClean="0">
                <a:latin typeface="Monotype Corsiva" panose="03010101010201010101" pitchFamily="66" charset="0"/>
              </a:rPr>
              <a:t>Статья 328.  Незаконный оборот наркотических средств, психотропных веществ, их прокуроров и аналогов</a:t>
            </a:r>
          </a:p>
          <a:p>
            <a:r>
              <a:rPr lang="ru-RU" sz="2100" dirty="0">
                <a:latin typeface="Monotype Corsiva" panose="03010101010201010101" pitchFamily="66" charset="0"/>
              </a:rPr>
              <a:t>Статья 340. Заведомо ложное сообщение об опасности</a:t>
            </a:r>
            <a:r>
              <a:rPr lang="ru-RU" sz="2100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sz="2100" dirty="0">
                <a:latin typeface="Monotype Corsiva" panose="03010101010201010101" pitchFamily="66" charset="0"/>
              </a:rPr>
              <a:t>Статья 342. Организация и подготовка действий, грубо нарушающих общественный порядок, либо активное участие в </a:t>
            </a:r>
            <a:r>
              <a:rPr lang="ru-RU" sz="2100" dirty="0" smtClean="0">
                <a:latin typeface="Monotype Corsiva" panose="03010101010201010101" pitchFamily="66" charset="0"/>
              </a:rPr>
              <a:t>них</a:t>
            </a:r>
          </a:p>
          <a:p>
            <a:r>
              <a:rPr lang="ru-RU" sz="2100" dirty="0">
                <a:latin typeface="Monotype Corsiva" panose="03010101010201010101" pitchFamily="66" charset="0"/>
              </a:rPr>
              <a:t>Статья 380. Подделка, изготовление, использование либо сбыт поддельных документов, </a:t>
            </a:r>
            <a:endParaRPr lang="en-US" sz="2100" dirty="0" smtClean="0">
              <a:latin typeface="Monotype Corsiva" panose="03010101010201010101" pitchFamily="66" charset="0"/>
            </a:endParaRPr>
          </a:p>
          <a:p>
            <a:r>
              <a:rPr lang="ru-RU" sz="2100" dirty="0" smtClean="0">
                <a:latin typeface="Monotype Corsiva" panose="03010101010201010101" pitchFamily="66" charset="0"/>
              </a:rPr>
              <a:t>штампов</a:t>
            </a:r>
            <a:r>
              <a:rPr lang="ru-RU" sz="2100" dirty="0">
                <a:latin typeface="Monotype Corsiva" panose="03010101010201010101" pitchFamily="66" charset="0"/>
              </a:rPr>
              <a:t>, печатей, </a:t>
            </a:r>
            <a:r>
              <a:rPr lang="ru-RU" sz="2100" dirty="0" smtClean="0">
                <a:latin typeface="Monotype Corsiva" panose="03010101010201010101" pitchFamily="66" charset="0"/>
              </a:rPr>
              <a:t>бланков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16837" y="75484"/>
            <a:ext cx="6996599" cy="12449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3" action="ppaction://hlinksldjump"/>
            </a:endParaRPr>
          </a:p>
          <a:p>
            <a:pPr algn="ctr"/>
            <a:r>
              <a:rPr lang="ru-RU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Выдержка из Уголовного  Кодекса Республики Беларусь</a:t>
            </a:r>
          </a:p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  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3" action="ppaction://hlinksldjump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25297" y="604408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25297" y="604408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3223" y="1658983"/>
            <a:ext cx="8869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УГОЛОВНЫЙ КОДЕКС РЕСПУБЛИКИ </a:t>
            </a:r>
            <a:r>
              <a:rPr lang="ru-RU" sz="3200" b="1" dirty="0">
                <a:latin typeface="Monotype Corsiva" panose="03010101010201010101" pitchFamily="66" charset="0"/>
              </a:rPr>
              <a:t>БЕЛАРУСЬ </a:t>
            </a:r>
            <a:endParaRPr lang="ru-RU" sz="32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9 </a:t>
            </a:r>
            <a:r>
              <a:rPr lang="ru-RU" sz="3200" b="1" dirty="0">
                <a:latin typeface="Monotype Corsiva" panose="03010101010201010101" pitchFamily="66" charset="0"/>
              </a:rPr>
              <a:t>июля 1999 г. № </a:t>
            </a:r>
            <a:r>
              <a:rPr lang="ru-RU" sz="3200" b="1" dirty="0" smtClean="0">
                <a:latin typeface="Monotype Corsiva" panose="03010101010201010101" pitchFamily="66" charset="0"/>
              </a:rPr>
              <a:t>275-З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86" y="2932611"/>
            <a:ext cx="2485753" cy="2485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25297" y="604408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54480" y="1071155"/>
            <a:ext cx="4075611" cy="11103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54479" y="2318657"/>
            <a:ext cx="4075611" cy="11103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54478" y="3679372"/>
            <a:ext cx="4075611" cy="11103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04929" y="1803016"/>
            <a:ext cx="4075611" cy="11103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04929" y="3106241"/>
            <a:ext cx="4096288" cy="132290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15267" y="4681444"/>
            <a:ext cx="4075611" cy="11103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19791" y="1378021"/>
            <a:ext cx="394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  <a:hlinkClick r:id="rId3" action="ppaction://hlinksldjump"/>
              </a:rPr>
              <a:t>Профилактика травматизма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485" y="3819044"/>
            <a:ext cx="3801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  <a:hlinkClick r:id="rId4" action="ppaction://hlinksldjump"/>
              </a:rPr>
              <a:t>Профилактика использования банковской карты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1262" y="1914196"/>
            <a:ext cx="3762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  <a:hlinkClick r:id="rId5" action="ppaction://hlinksldjump"/>
              </a:rPr>
              <a:t>Безопасность в сети Интернет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1262" y="3044151"/>
            <a:ext cx="3407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  <a:hlinkClick r:id="rId6" action="ppaction://hlinksldjump"/>
              </a:rPr>
              <a:t>Безопасное поведение</a:t>
            </a:r>
            <a:r>
              <a:rPr lang="en-US" sz="2800" b="1" dirty="0" smtClean="0">
                <a:latin typeface="Monotype Corsiva" panose="03010101010201010101" pitchFamily="66" charset="0"/>
                <a:hlinkClick r:id="rId6" action="ppaction://hlinksldjump"/>
              </a:rPr>
              <a:t> </a:t>
            </a:r>
            <a:r>
              <a:rPr lang="be-BY" sz="2800" b="1" dirty="0" smtClean="0">
                <a:latin typeface="Monotype Corsiva" panose="03010101010201010101" pitchFamily="66" charset="0"/>
                <a:hlinkClick r:id="rId6" action="ppaction://hlinksldjump"/>
              </a:rPr>
              <a:t>в  л</a:t>
            </a:r>
            <a:r>
              <a:rPr lang="ru-RU" sz="2800" b="1" dirty="0" err="1" smtClean="0">
                <a:latin typeface="Monotype Corsiva" panose="03010101010201010101" pitchFamily="66" charset="0"/>
                <a:hlinkClick r:id="rId6" action="ppaction://hlinksldjump"/>
              </a:rPr>
              <a:t>ифтах</a:t>
            </a:r>
            <a:r>
              <a:rPr lang="ru-RU" sz="2800" b="1" dirty="0" smtClean="0">
                <a:latin typeface="Monotype Corsiva" panose="03010101010201010101" pitchFamily="66" charset="0"/>
                <a:hlinkClick r:id="rId6" action="ppaction://hlinksldjump"/>
              </a:rPr>
              <a:t>, отработанных и меловых карьерах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1262" y="4743261"/>
            <a:ext cx="3554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  <a:hlinkClick r:id="rId7" action="ppaction://hlinksldjump"/>
              </a:rPr>
              <a:t>Безопасность дорожного движения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2674" y="2514936"/>
            <a:ext cx="361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  <a:hlinkClick r:id="rId8" action="ppaction://hlinksldjump"/>
              </a:rPr>
              <a:t>Профилактика травматизма в зимнее время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25297" y="604408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" y="69742"/>
            <a:ext cx="491477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43" y="991892"/>
            <a:ext cx="3488400" cy="489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859" y="2019510"/>
            <a:ext cx="2869572" cy="402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289480" y="604408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7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6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65280" y="1352407"/>
            <a:ext cx="10097589" cy="19463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5280" y="3731403"/>
            <a:ext cx="10202091" cy="231212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15108" y="1779132"/>
            <a:ext cx="7842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Правовое воспитание</a:t>
            </a:r>
            <a:endParaRPr lang="ru-RU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145" y="4010303"/>
            <a:ext cx="9346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Воспитание культуры безопасности жизнедеятельности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829548" y="6028586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477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74" y="0"/>
            <a:ext cx="491477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9829548" y="5199172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6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4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25297" y="604408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" y="247973"/>
            <a:ext cx="4869918" cy="464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97" y="572508"/>
            <a:ext cx="4315759" cy="6085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9725297" y="5284668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6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6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25297" y="604408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97" y="3424754"/>
            <a:ext cx="3731279" cy="3557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40" y="0"/>
            <a:ext cx="3603290" cy="343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53" y="3435136"/>
            <a:ext cx="3720389" cy="3546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97" y="0"/>
            <a:ext cx="3592400" cy="3424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9725297" y="5346662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8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6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829911" y="6036336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" y="13865"/>
            <a:ext cx="4859731" cy="34336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" y="3424344"/>
            <a:ext cx="4859731" cy="34336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10" y="3454011"/>
            <a:ext cx="4859730" cy="34360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10" y="13865"/>
            <a:ext cx="4865567" cy="3440146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9829911" y="531566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8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7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57307" y="6168072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74" y="0"/>
            <a:ext cx="2339024" cy="33307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404" y="2041330"/>
            <a:ext cx="2521806" cy="3439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83" y="3333489"/>
            <a:ext cx="2351291" cy="35245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2" y="3347921"/>
            <a:ext cx="2464943" cy="35100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84" y="3339399"/>
            <a:ext cx="2499006" cy="3518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12" y="3339400"/>
            <a:ext cx="2350218" cy="35185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67" y="-1"/>
            <a:ext cx="2444122" cy="34173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83" y="-7217"/>
            <a:ext cx="2351068" cy="33479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456482" cy="3350641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9757307" y="551759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10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9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25297" y="604408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2228" y="1841862"/>
            <a:ext cx="894805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Интернет-ресурсы по правовому информированию</a:t>
            </a:r>
          </a:p>
          <a:p>
            <a:pPr marL="514350" indent="-514350" algn="just"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Национальный правовой Интернет-портал Республики Беларусь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www.</a:t>
            </a:r>
            <a:r>
              <a:rPr lang="en-US" sz="2800" dirty="0" smtClean="0">
                <a:latin typeface="Monotype Corsiva" panose="03010101010201010101" pitchFamily="66" charset="0"/>
              </a:rPr>
              <a:t>pravo.by</a:t>
            </a:r>
          </a:p>
          <a:p>
            <a:pPr marL="514350" indent="-514350" algn="just">
              <a:buAutoNum type="arabicPeriod"/>
            </a:pPr>
            <a:r>
              <a:rPr lang="ru-RU" sz="2800" b="1" dirty="0" smtClean="0">
                <a:latin typeface="Monotype Corsiva" panose="03010101010201010101" pitchFamily="66" charset="0"/>
              </a:rPr>
              <a:t>Детский правовой сайт </a:t>
            </a:r>
            <a:r>
              <a:rPr lang="en-US" sz="2800" b="1" dirty="0" smtClean="0">
                <a:latin typeface="Monotype Corsiva" panose="03010101010201010101" pitchFamily="66" charset="0"/>
              </a:rPr>
              <a:t>www.mir.pravo.by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pPr marL="514350" indent="-514350" algn="just">
              <a:buAutoNum type="arabicPeriod"/>
            </a:pPr>
            <a:r>
              <a:rPr lang="ru-RU" sz="2800" b="1" dirty="0" smtClean="0">
                <a:latin typeface="Monotype Corsiva" panose="03010101010201010101" pitchFamily="66" charset="0"/>
              </a:rPr>
              <a:t>Следственный комитет Республики Беларусь </a:t>
            </a:r>
            <a:r>
              <a:rPr lang="en-US" sz="2800" b="1" dirty="0" smtClean="0">
                <a:latin typeface="Monotype Corsiva" panose="03010101010201010101" pitchFamily="66" charset="0"/>
              </a:rPr>
              <a:t>www.sk.gov.by</a:t>
            </a:r>
          </a:p>
          <a:p>
            <a:pPr marL="514350" indent="-514350" algn="just">
              <a:buAutoNum type="arabicPeriod"/>
            </a:pPr>
            <a:r>
              <a:rPr lang="be-BY" sz="2800" b="1" dirty="0" smtClean="0">
                <a:latin typeface="Monotype Corsiva" panose="03010101010201010101" pitchFamily="66" charset="0"/>
              </a:rPr>
              <a:t>М</a:t>
            </a:r>
            <a:r>
              <a:rPr lang="ru-RU" sz="2800" b="1" dirty="0" err="1" smtClean="0">
                <a:latin typeface="Monotype Corsiva" panose="03010101010201010101" pitchFamily="66" charset="0"/>
              </a:rPr>
              <a:t>инистерство</a:t>
            </a:r>
            <a:r>
              <a:rPr lang="ru-RU" sz="2800" b="1" dirty="0" smtClean="0">
                <a:latin typeface="Monotype Corsiva" panose="03010101010201010101" pitchFamily="66" charset="0"/>
              </a:rPr>
              <a:t> внутренних дел Республики Беларусь </a:t>
            </a:r>
            <a:r>
              <a:rPr lang="en-US" sz="2800" b="1" dirty="0" smtClean="0">
                <a:latin typeface="Monotype Corsiva" panose="03010101010201010101" pitchFamily="66" charset="0"/>
              </a:rPr>
              <a:t>www.mvd.gov.by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pPr marL="514350" indent="-514350" algn="just">
              <a:buAutoNum type="arabicPeriod"/>
            </a:pPr>
            <a:endParaRPr lang="ru-RU" sz="2800" b="1" dirty="0" smtClean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337" y="169817"/>
            <a:ext cx="1080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06731" y="1782058"/>
            <a:ext cx="8739052" cy="165898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06731" y="3571504"/>
            <a:ext cx="8784772" cy="165898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01337" y="2328595"/>
            <a:ext cx="1077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Административная ответственность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1337" y="3923977"/>
            <a:ext cx="1077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Уголовная ответственность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1" y="1332411"/>
            <a:ext cx="1188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3600" dirty="0" smtClean="0">
                <a:latin typeface="Monotype Corsiva" panose="03010101010201010101" pitchFamily="66" charset="0"/>
              </a:rPr>
              <a:t>Что такое административное нарушение?</a:t>
            </a:r>
          </a:p>
          <a:p>
            <a:pPr marL="342900" indent="-342900" algn="just">
              <a:buAutoNum type="arabicPeriod"/>
            </a:pPr>
            <a:r>
              <a:rPr lang="ru-RU" sz="3600" dirty="0" smtClean="0">
                <a:latin typeface="Monotype Corsiva" panose="03010101010201010101" pitchFamily="66" charset="0"/>
              </a:rPr>
              <a:t>Категории административных правонарушений;</a:t>
            </a:r>
          </a:p>
          <a:p>
            <a:pPr marL="342900" indent="-342900" algn="just">
              <a:buAutoNum type="arabicPeriod"/>
            </a:pPr>
            <a:r>
              <a:rPr lang="ru-RU" sz="3600" dirty="0" smtClean="0">
                <a:latin typeface="Monotype Corsiva" panose="03010101010201010101" pitchFamily="66" charset="0"/>
              </a:rPr>
              <a:t>Возраст, с которого наступает административная ответственность</a:t>
            </a:r>
          </a:p>
          <a:p>
            <a:pPr marL="342900" indent="-342900" algn="just">
              <a:buAutoNum type="arabicPeriod"/>
            </a:pPr>
            <a:r>
              <a:rPr lang="ru-RU" sz="3600" dirty="0" smtClean="0">
                <a:latin typeface="Monotype Corsiva" panose="03010101010201010101" pitchFamily="66" charset="0"/>
              </a:rPr>
              <a:t>Особенности наложения административного взыскания на несовершеннолетнего</a:t>
            </a:r>
            <a:r>
              <a:rPr lang="ru-RU" sz="3600" dirty="0">
                <a:latin typeface="Monotype Corsiva" panose="03010101010201010101" pitchFamily="66" charset="0"/>
              </a:rPr>
              <a:t>;</a:t>
            </a:r>
            <a:endParaRPr lang="ru-RU" sz="3600" dirty="0" smtClean="0">
              <a:latin typeface="Monotype Corsiva" panose="03010101010201010101" pitchFamily="66" charset="0"/>
            </a:endParaRPr>
          </a:p>
          <a:p>
            <a:pPr marL="342900" indent="-342900" algn="just">
              <a:buAutoNum type="arabicPeriod"/>
            </a:pPr>
            <a:r>
              <a:rPr lang="ru-RU" sz="3600" dirty="0" smtClean="0">
                <a:latin typeface="Monotype Corsiva" panose="03010101010201010101" pitchFamily="66" charset="0"/>
              </a:rPr>
              <a:t>Выдержка из Кодекса Республики Беларусь об административных правонарушениях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82881" y="139571"/>
            <a:ext cx="8503919" cy="12449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Административная ответственность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830135" y="5963004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019213" y="5955844"/>
            <a:ext cx="205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Оглавление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276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980" y="222069"/>
            <a:ext cx="116707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latin typeface="Monotype Corsiva" panose="03010101010201010101" pitchFamily="66" charset="0"/>
            </a:endParaRPr>
          </a:p>
          <a:p>
            <a:pPr algn="ctr"/>
            <a:endParaRPr lang="ru-RU" sz="4400" b="1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	</a:t>
            </a:r>
            <a:endParaRPr lang="ru-RU" sz="4400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sz="4400" dirty="0" smtClean="0">
                <a:latin typeface="Monotype Corsiva" panose="03010101010201010101" pitchFamily="66" charset="0"/>
              </a:rPr>
              <a:t>Административным </a:t>
            </a:r>
            <a:r>
              <a:rPr lang="ru-RU" sz="4400" dirty="0">
                <a:latin typeface="Monotype Corsiva" panose="03010101010201010101" pitchFamily="66" charset="0"/>
              </a:rPr>
              <a:t>правонарушением признается противоправное виновное деяние (действие или бездействие) физического лица, а равно противоправное деяние юридического лица, за совершение которого установлена административная </a:t>
            </a:r>
            <a:r>
              <a:rPr lang="ru-RU" sz="4400" dirty="0" smtClean="0">
                <a:latin typeface="Monotype Corsiva" panose="03010101010201010101" pitchFamily="66" charset="0"/>
              </a:rPr>
              <a:t>ответственность.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90271" y="222069"/>
            <a:ext cx="8766284" cy="13925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3" action="ppaction://hlinksldjump"/>
            </a:endParaRPr>
          </a:p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Что </a:t>
            </a:r>
            <a:r>
              <a:rPr lang="ru-RU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такое административное </a:t>
            </a:r>
          </a:p>
          <a:p>
            <a:pPr algn="ctr"/>
            <a:r>
              <a:rPr lang="ru-RU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правонарушение?</a:t>
            </a:r>
          </a:p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 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30135" y="5963004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9213" y="5955844"/>
            <a:ext cx="205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Оглавление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433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437" y="918335"/>
            <a:ext cx="1176963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</a:t>
            </a:r>
          </a:p>
          <a:p>
            <a:pPr algn="just"/>
            <a:r>
              <a:rPr lang="ru-RU" sz="4400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endParaRPr lang="ru-RU" sz="44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4400" dirty="0" smtClean="0">
                <a:latin typeface="Monotype Corsiva" panose="03010101010201010101" pitchFamily="66" charset="0"/>
              </a:rPr>
              <a:t>В </a:t>
            </a:r>
            <a:r>
              <a:rPr lang="ru-RU" sz="4400" dirty="0">
                <a:latin typeface="Monotype Corsiva" panose="03010101010201010101" pitchFamily="66" charset="0"/>
              </a:rPr>
              <a:t>зависимости от характера и степени общественной вредности административные правонарушения подразделяются на:</a:t>
            </a:r>
          </a:p>
          <a:p>
            <a:pPr algn="just" fontAlgn="base"/>
            <a:r>
              <a:rPr lang="ru-RU" sz="4400" dirty="0">
                <a:latin typeface="Monotype Corsiva" panose="03010101010201010101" pitchFamily="66" charset="0"/>
              </a:rPr>
              <a:t>1) административные проступки;</a:t>
            </a:r>
          </a:p>
          <a:p>
            <a:pPr algn="just" fontAlgn="base"/>
            <a:r>
              <a:rPr lang="ru-RU" sz="4400" dirty="0" smtClean="0">
                <a:latin typeface="Monotype Corsiva" panose="03010101010201010101" pitchFamily="66" charset="0"/>
              </a:rPr>
              <a:t>2) Значительные административные </a:t>
            </a:r>
            <a:r>
              <a:rPr lang="ru-RU" sz="4400" dirty="0">
                <a:latin typeface="Monotype Corsiva" panose="03010101010201010101" pitchFamily="66" charset="0"/>
              </a:rPr>
              <a:t>правонарушения;</a:t>
            </a:r>
          </a:p>
          <a:p>
            <a:pPr algn="just" fontAlgn="base"/>
            <a:r>
              <a:rPr lang="ru-RU" sz="4400" dirty="0">
                <a:latin typeface="Monotype Corsiva" panose="03010101010201010101" pitchFamily="66" charset="0"/>
              </a:rPr>
              <a:t>3) грубые административные </a:t>
            </a:r>
            <a:r>
              <a:rPr lang="ru-RU" sz="4400" dirty="0" smtClean="0">
                <a:latin typeface="Monotype Corsiva" panose="03010101010201010101" pitchFamily="66" charset="0"/>
              </a:rPr>
              <a:t>правонарушения</a:t>
            </a:r>
            <a:r>
              <a:rPr lang="ru-RU" sz="4400" dirty="0">
                <a:latin typeface="Monotype Corsiva" panose="03010101010201010101" pitchFamily="66" charset="0"/>
              </a:rPr>
              <a:t>.</a:t>
            </a:r>
            <a:r>
              <a:rPr lang="ru-RU" sz="4400" dirty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endParaRPr lang="ru-RU" sz="4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19734" y="222069"/>
            <a:ext cx="8766284" cy="13925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3" action="ppaction://hlinksldjump"/>
            </a:endParaRPr>
          </a:p>
          <a:p>
            <a:pPr algn="ctr"/>
            <a:r>
              <a:rPr lang="ru-RU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Категории административной ответственности</a:t>
            </a:r>
          </a:p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  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830135" y="5963004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19213" y="5955844"/>
            <a:ext cx="205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Оглавление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629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91" y="1275135"/>
            <a:ext cx="1198081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</a:p>
          <a:p>
            <a:pPr algn="just" fontAlgn="base"/>
            <a:r>
              <a:rPr lang="ru-RU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r>
              <a:rPr lang="ru-RU" sz="2800" dirty="0" smtClean="0">
                <a:latin typeface="Monotype Corsiva" panose="03010101010201010101" pitchFamily="66" charset="0"/>
              </a:rPr>
              <a:t>Административной ответственности подлежит физическое лицо, </a:t>
            </a:r>
          </a:p>
          <a:p>
            <a:pPr algn="just" fontAlgn="base"/>
            <a:r>
              <a:rPr lang="ru-RU" sz="2800" dirty="0" smtClean="0">
                <a:latin typeface="Monotype Corsiva" panose="03010101010201010101" pitchFamily="66" charset="0"/>
              </a:rPr>
              <a:t>достигшее ко времени совершения правонарушения возраста шестнадцати лет. Физическое лицо, совершившее правонарушение в возрасте от четырнадцати до шестнадцати лет, подлежит административной ответственности только за:</a:t>
            </a:r>
          </a:p>
          <a:p>
            <a:pPr fontAlgn="base"/>
            <a:r>
              <a:rPr lang="ru-RU" sz="2800" dirty="0" smtClean="0">
                <a:latin typeface="Monotype Corsiva" panose="03010101010201010101" pitchFamily="66" charset="0"/>
              </a:rPr>
              <a:t>1</a:t>
            </a:r>
            <a:r>
              <a:rPr lang="ru-RU" sz="2800" dirty="0">
                <a:latin typeface="Monotype Corsiva" panose="03010101010201010101" pitchFamily="66" charset="0"/>
              </a:rPr>
              <a:t>) умышленное причинение телесного повреждения и иные насильственные действия либо нарушение защитного предписания (статья 10.1);</a:t>
            </a:r>
          </a:p>
          <a:p>
            <a:pPr fontAlgn="base"/>
            <a:r>
              <a:rPr lang="ru-RU" sz="2800" dirty="0">
                <a:latin typeface="Monotype Corsiva" panose="03010101010201010101" pitchFamily="66" charset="0"/>
              </a:rPr>
              <a:t>2) оскорбление (статья 10.2);</a:t>
            </a:r>
          </a:p>
          <a:p>
            <a:pPr fontAlgn="base"/>
            <a:r>
              <a:rPr lang="ru-RU" sz="2800" dirty="0">
                <a:latin typeface="Monotype Corsiva" panose="03010101010201010101" pitchFamily="66" charset="0"/>
              </a:rPr>
              <a:t>3) мелкое хищение (статья 11.1);</a:t>
            </a:r>
          </a:p>
          <a:p>
            <a:pPr fontAlgn="base"/>
            <a:r>
              <a:rPr lang="ru-RU" sz="2800" dirty="0">
                <a:latin typeface="Monotype Corsiva" panose="03010101010201010101" pitchFamily="66" charset="0"/>
              </a:rPr>
              <a:t>4) умышленные уничтожение либо повреждение чужого имущества (статья 11.3);</a:t>
            </a:r>
          </a:p>
          <a:p>
            <a:pPr fontAlgn="base"/>
            <a:r>
              <a:rPr lang="ru-RU" sz="2800" dirty="0">
                <a:latin typeface="Monotype Corsiva" panose="03010101010201010101" pitchFamily="66" charset="0"/>
              </a:rPr>
              <a:t>5) жестокое обращение с животным или избавление от животного (статья 16.29);</a:t>
            </a:r>
          </a:p>
          <a:p>
            <a:pPr fontAlgn="base"/>
            <a:r>
              <a:rPr lang="ru-RU" sz="2800" dirty="0">
                <a:latin typeface="Monotype Corsiva" panose="03010101010201010101" pitchFamily="66" charset="0"/>
              </a:rPr>
              <a:t>6) мелкое хулиганство (статья 19.1).</a:t>
            </a:r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endParaRPr lang="ru-RU" sz="4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50730" y="191721"/>
            <a:ext cx="8766284" cy="13925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3" action="ppaction://hlinksldjump"/>
            </a:endParaRPr>
          </a:p>
          <a:p>
            <a:pPr algn="ctr"/>
            <a:r>
              <a:rPr lang="ru-RU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Возраст, с которого наступает административная ответственность </a:t>
            </a:r>
          </a:p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  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30135" y="5963004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019213" y="5955844"/>
            <a:ext cx="205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Оглавление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966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1721"/>
            <a:ext cx="11980817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r>
              <a:rPr lang="ru-R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</a:p>
          <a:p>
            <a:pPr fontAlgn="base"/>
            <a:r>
              <a:rPr lang="ru-RU" sz="2700" dirty="0" smtClean="0">
                <a:latin typeface="Monotype Corsiva" panose="03010101010201010101" pitchFamily="66" charset="0"/>
              </a:rPr>
              <a:t>При </a:t>
            </a:r>
            <a:r>
              <a:rPr lang="ru-RU" sz="2700" dirty="0">
                <a:latin typeface="Monotype Corsiva" panose="03010101010201010101" pitchFamily="66" charset="0"/>
              </a:rPr>
              <a:t>наложении административного взыскания на лицо, совершившее административное </a:t>
            </a:r>
            <a:r>
              <a:rPr lang="ru-RU" sz="2700" dirty="0" smtClean="0">
                <a:latin typeface="Monotype Corsiva" panose="03010101010201010101" pitchFamily="66" charset="0"/>
              </a:rPr>
              <a:t>правонарушение,</a:t>
            </a:r>
            <a:r>
              <a:rPr lang="en-US" sz="2700" dirty="0" smtClean="0">
                <a:latin typeface="Monotype Corsiva" panose="03010101010201010101" pitchFamily="66" charset="0"/>
              </a:rPr>
              <a:t> d</a:t>
            </a:r>
            <a:r>
              <a:rPr lang="ru-RU" sz="2700" dirty="0" smtClean="0">
                <a:latin typeface="Monotype Corsiva" panose="03010101010201010101" pitchFamily="66" charset="0"/>
              </a:rPr>
              <a:t> возрасте </a:t>
            </a:r>
            <a:r>
              <a:rPr lang="ru-RU" sz="2700" dirty="0">
                <a:latin typeface="Monotype Corsiva" panose="03010101010201010101" pitchFamily="66" charset="0"/>
              </a:rPr>
              <a:t>от </a:t>
            </a:r>
            <a:endParaRPr lang="en-US" sz="2700" dirty="0" smtClean="0">
              <a:latin typeface="Monotype Corsiva" panose="03010101010201010101" pitchFamily="66" charset="0"/>
            </a:endParaRPr>
          </a:p>
          <a:p>
            <a:pPr fontAlgn="base"/>
            <a:r>
              <a:rPr lang="ru-RU" sz="2700" dirty="0" smtClean="0">
                <a:latin typeface="Monotype Corsiva" panose="03010101010201010101" pitchFamily="66" charset="0"/>
              </a:rPr>
              <a:t>четырнадцати </a:t>
            </a:r>
            <a:r>
              <a:rPr lang="ru-RU" sz="2700" dirty="0">
                <a:latin typeface="Monotype Corsiva" panose="03010101010201010101" pitchFamily="66" charset="0"/>
              </a:rPr>
              <a:t>до восемнадцати лет кроме смягчающих и отягчающих ответственность </a:t>
            </a:r>
            <a:r>
              <a:rPr lang="ru-RU" sz="2700" dirty="0" smtClean="0">
                <a:latin typeface="Monotype Corsiva" panose="03010101010201010101" pitchFamily="66" charset="0"/>
              </a:rPr>
              <a:t>обстоятельств</a:t>
            </a:r>
            <a:r>
              <a:rPr lang="ru-RU" sz="2700" dirty="0">
                <a:latin typeface="Monotype Corsiva" panose="03010101010201010101" pitchFamily="66" charset="0"/>
              </a:rPr>
              <a:t>, предусмотренных статьями 7.2 и 7.3 настоящего Кодекса, учитываются:</a:t>
            </a:r>
            <a:br>
              <a:rPr lang="ru-RU" sz="2700" dirty="0">
                <a:latin typeface="Monotype Corsiva" panose="03010101010201010101" pitchFamily="66" charset="0"/>
              </a:rPr>
            </a:br>
            <a:r>
              <a:rPr lang="ru-RU" sz="2700" dirty="0">
                <a:latin typeface="Monotype Corsiva" panose="03010101010201010101" pitchFamily="66" charset="0"/>
              </a:rPr>
              <a:t>1) условия его жизни и воспитания;</a:t>
            </a:r>
            <a:br>
              <a:rPr lang="ru-RU" sz="2700" dirty="0">
                <a:latin typeface="Monotype Corsiva" panose="03010101010201010101" pitchFamily="66" charset="0"/>
              </a:rPr>
            </a:br>
            <a:r>
              <a:rPr lang="ru-RU" sz="2700" dirty="0">
                <a:latin typeface="Monotype Corsiva" panose="03010101010201010101" pitchFamily="66" charset="0"/>
              </a:rPr>
              <a:t>2) уровень его интеллектуального, волевого и психического развития, иные особенности личности несовершеннолетнего;</a:t>
            </a:r>
            <a:br>
              <a:rPr lang="ru-RU" sz="2700" dirty="0">
                <a:latin typeface="Monotype Corsiva" panose="03010101010201010101" pitchFamily="66" charset="0"/>
              </a:rPr>
            </a:br>
            <a:r>
              <a:rPr lang="ru-RU" sz="2700" dirty="0">
                <a:latin typeface="Monotype Corsiva" panose="03010101010201010101" pitchFamily="66" charset="0"/>
              </a:rPr>
              <a:t>3) влияние на его поведение родителей или лиц, их заменяющих, а также близких родственников, членов семьи и иных старших по возрасту лиц;</a:t>
            </a:r>
            <a:br>
              <a:rPr lang="ru-RU" sz="2700" dirty="0">
                <a:latin typeface="Monotype Corsiva" panose="03010101010201010101" pitchFamily="66" charset="0"/>
              </a:rPr>
            </a:br>
            <a:r>
              <a:rPr lang="ru-RU" sz="2700" dirty="0">
                <a:latin typeface="Monotype Corsiva" panose="03010101010201010101" pitchFamily="66" charset="0"/>
              </a:rPr>
              <a:t>4) характеристика по месту его учебы и (или) работы (при ее наличии</a:t>
            </a:r>
            <a:r>
              <a:rPr lang="ru-RU" sz="2700" dirty="0" smtClean="0">
                <a:latin typeface="Monotype Corsiva" panose="03010101010201010101" pitchFamily="66" charset="0"/>
              </a:rPr>
              <a:t>).</a:t>
            </a:r>
            <a:r>
              <a:rPr lang="en-US" sz="2700" dirty="0" smtClean="0">
                <a:latin typeface="Monotype Corsiva" panose="03010101010201010101" pitchFamily="66" charset="0"/>
              </a:rPr>
              <a:t> </a:t>
            </a:r>
            <a:r>
              <a:rPr lang="ru-RU" sz="2700" dirty="0" smtClean="0">
                <a:latin typeface="Monotype Corsiva" panose="03010101010201010101" pitchFamily="66" charset="0"/>
              </a:rPr>
              <a:t>Лицу</a:t>
            </a:r>
            <a:r>
              <a:rPr lang="ru-RU" sz="2700" dirty="0" smtClean="0">
                <a:latin typeface="Monotype Corsiva" panose="03010101010201010101" pitchFamily="66" charset="0"/>
              </a:rPr>
              <a:t>, совершившему административное правонарушение, в возрасте от четырнадцати до восемнадцати лет разъясняется содержание положений законодательства, в связи с нарушением которых на него налагается административное взыскание</a:t>
            </a:r>
            <a:r>
              <a:rPr lang="ru-RU" sz="2700" dirty="0" smtClean="0">
                <a:latin typeface="Monotype Corsiva" panose="03010101010201010101" pitchFamily="66" charset="0"/>
              </a:rPr>
              <a:t>.</a:t>
            </a:r>
            <a:endParaRPr lang="ru-RU" sz="2700" dirty="0" smtClean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23627" y="84991"/>
            <a:ext cx="9143999" cy="113162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3" action="ppaction://hlinksldjump"/>
            </a:endParaRPr>
          </a:p>
          <a:p>
            <a:pPr algn="ctr"/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Особенности наложения административного взыскания на несовершеннолетнего, с которого наступает административная ответственность </a:t>
            </a:r>
          </a:p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  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267625" y="6028840"/>
            <a:ext cx="1848509" cy="54811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267625" y="5992182"/>
            <a:ext cx="205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Оглавление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465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30" y="-485817"/>
            <a:ext cx="1206137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44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r>
              <a:rPr lang="ru-RU" sz="2200" dirty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endParaRPr lang="ru-RU" sz="2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684" y="1105302"/>
            <a:ext cx="117870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anose="03010101010201010101" pitchFamily="66" charset="0"/>
              </a:rPr>
              <a:t>Статья 10.1.Умышленное </a:t>
            </a:r>
            <a:r>
              <a:rPr lang="ru-RU" sz="2000" dirty="0">
                <a:latin typeface="Monotype Corsiva" panose="03010101010201010101" pitchFamily="66" charset="0"/>
              </a:rPr>
              <a:t>причинение телесного повреждения и иные насильственные 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r>
              <a:rPr lang="ru-RU" sz="2000" dirty="0" smtClean="0">
                <a:latin typeface="Monotype Corsiva" panose="03010101010201010101" pitchFamily="66" charset="0"/>
              </a:rPr>
              <a:t>действия </a:t>
            </a:r>
            <a:r>
              <a:rPr lang="ru-RU" sz="2000" dirty="0">
                <a:latin typeface="Monotype Corsiva" panose="03010101010201010101" pitchFamily="66" charset="0"/>
              </a:rPr>
              <a:t>либо нарушение защитного </a:t>
            </a:r>
            <a:r>
              <a:rPr lang="ru-RU" sz="2000" dirty="0" smtClean="0">
                <a:latin typeface="Monotype Corsiva" panose="03010101010201010101" pitchFamily="66" charset="0"/>
              </a:rPr>
              <a:t>предписания;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Статья 10.2. </a:t>
            </a:r>
            <a:r>
              <a:rPr lang="ru-RU" sz="2000" dirty="0" smtClean="0">
                <a:latin typeface="Monotype Corsiva" panose="03010101010201010101" pitchFamily="66" charset="0"/>
              </a:rPr>
              <a:t>Оскорбление;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Статья 11.1. Мелкое хищение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r>
              <a:rPr lang="ru-RU" sz="2000" dirty="0">
                <a:latin typeface="Monotype Corsiva" panose="03010101010201010101" pitchFamily="66" charset="0"/>
              </a:rPr>
              <a:t>Статья 11.4. Присвоение найденного имущества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Статья 16.29. Жестокое обращение с животным или избавление от </a:t>
            </a:r>
            <a:r>
              <a:rPr lang="ru-RU" sz="2000" dirty="0" smtClean="0">
                <a:latin typeface="Monotype Corsiva" panose="03010101010201010101" pitchFamily="66" charset="0"/>
              </a:rPr>
              <a:t>животного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Статья 17.1. Незаконные посев и (или) выращивание растений либо грибов,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содержащих наркотические средства или психотропные </a:t>
            </a:r>
            <a:r>
              <a:rPr lang="ru-RU" sz="2000" dirty="0" smtClean="0">
                <a:latin typeface="Monotype Corsiva" panose="03010101010201010101" pitchFamily="66" charset="0"/>
              </a:rPr>
              <a:t>вещества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Статья 17.6. Незаконные действия с </a:t>
            </a:r>
            <a:r>
              <a:rPr lang="ru-RU" sz="2000" dirty="0" err="1">
                <a:latin typeface="Monotype Corsiva" panose="03010101010201010101" pitchFamily="66" charset="0"/>
              </a:rPr>
              <a:t>некурительными</a:t>
            </a:r>
            <a:r>
              <a:rPr lang="ru-RU" sz="2000" dirty="0">
                <a:latin typeface="Monotype Corsiva" panose="03010101010201010101" pitchFamily="66" charset="0"/>
              </a:rPr>
              <a:t> табачными изделиями,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предназначенными для сосания и (или) </a:t>
            </a:r>
            <a:r>
              <a:rPr lang="ru-RU" sz="2000" dirty="0" smtClean="0">
                <a:latin typeface="Monotype Corsiva" panose="03010101010201010101" pitchFamily="66" charset="0"/>
              </a:rPr>
              <a:t>жевания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Статья 18.14. Управление транспортным средством лицом, не имеющим права </a:t>
            </a:r>
            <a:r>
              <a:rPr lang="ru-RU" sz="2000" dirty="0" smtClean="0">
                <a:latin typeface="Monotype Corsiva" panose="03010101010201010101" pitchFamily="66" charset="0"/>
              </a:rPr>
              <a:t>управления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Статья 18.20. Нарушение правил дорожного движения пешеходом и иными участниками дорожного движения либо отказ от прохождения проверки (освидетельствования</a:t>
            </a:r>
            <a:r>
              <a:rPr lang="ru-RU" sz="2000" dirty="0" smtClean="0">
                <a:latin typeface="Monotype Corsiva" panose="03010101010201010101" pitchFamily="66" charset="0"/>
              </a:rPr>
              <a:t>)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Статья 19.1. Мелкое </a:t>
            </a:r>
            <a:r>
              <a:rPr lang="ru-RU" sz="2000" dirty="0" smtClean="0">
                <a:latin typeface="Monotype Corsiva" panose="03010101010201010101" pitchFamily="66" charset="0"/>
              </a:rPr>
              <a:t>хулиганство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Статья 19.3. Распитие алкогольных, слабоалкогольных напитков или пива, потребление наркотических средств, психотропных веществ или их аналогов в общественном месте либо появление в общественном месте или на работе в состоянии </a:t>
            </a:r>
            <a:r>
              <a:rPr lang="ru-RU" sz="2000" dirty="0" smtClean="0">
                <a:latin typeface="Monotype Corsiva" panose="03010101010201010101" pitchFamily="66" charset="0"/>
              </a:rPr>
              <a:t>опьянения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Статья 19.9. Курение (потребление) табачных изделий в запрещенных местах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007030" y="191721"/>
            <a:ext cx="7587416" cy="7333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3" action="ppaction://hlinksldjump"/>
            </a:endParaRPr>
          </a:p>
          <a:p>
            <a:pPr algn="ctr"/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3" action="ppaction://hlinksldjump"/>
            </a:endParaRPr>
          </a:p>
          <a:p>
            <a:pPr algn="ctr"/>
            <a:r>
              <a:rPr lang="ru-RU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Выдержка </a:t>
            </a: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из Кодекса Республики Беларусь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об административных правонарушениях.</a:t>
            </a:r>
          </a:p>
          <a:p>
            <a:pPr algn="ctr"/>
            <a:r>
              <a:rPr lang="ru-RU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 </a:t>
            </a:r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3" action="ppaction://hlinksldjump"/>
            </a:endParaRPr>
          </a:p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  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72717" y="6059836"/>
            <a:ext cx="2143417" cy="5171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147129" y="6048075"/>
            <a:ext cx="1922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Оглавление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13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817</TotalTime>
  <Words>530</Words>
  <Application>Microsoft Office PowerPoint</Application>
  <PresentationFormat>Широкоэкранный</PresentationFormat>
  <Paragraphs>187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Monotype Corsiva</vt:lpstr>
      <vt:lpstr>Trebuchet MS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Comlab</dc:creator>
  <cp:lastModifiedBy>Королёв Владислав</cp:lastModifiedBy>
  <cp:revision>39</cp:revision>
  <dcterms:created xsi:type="dcterms:W3CDTF">2022-09-11T23:13:54Z</dcterms:created>
  <dcterms:modified xsi:type="dcterms:W3CDTF">2023-09-13T13:39:27Z</dcterms:modified>
</cp:coreProperties>
</file>